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87" r:id="rId9"/>
    <p:sldId id="279" r:id="rId10"/>
    <p:sldId id="280" r:id="rId11"/>
    <p:sldId id="281" r:id="rId12"/>
    <p:sldId id="282" r:id="rId13"/>
    <p:sldId id="283" r:id="rId14"/>
    <p:sldId id="274" r:id="rId15"/>
    <p:sldId id="275" r:id="rId16"/>
    <p:sldId id="288" r:id="rId17"/>
    <p:sldId id="284" r:id="rId18"/>
    <p:sldId id="285" r:id="rId19"/>
    <p:sldId id="286" r:id="rId20"/>
    <p:sldId id="272" r:id="rId21"/>
    <p:sldId id="273" r:id="rId22"/>
    <p:sldId id="290" r:id="rId23"/>
    <p:sldId id="277" r:id="rId24"/>
    <p:sldId id="264" r:id="rId25"/>
    <p:sldId id="289" r:id="rId26"/>
    <p:sldId id="278" r:id="rId27"/>
    <p:sldId id="265" r:id="rId28"/>
    <p:sldId id="266" r:id="rId29"/>
    <p:sldId id="267" r:id="rId30"/>
    <p:sldId id="268" r:id="rId31"/>
    <p:sldId id="269" r:id="rId32"/>
    <p:sldId id="270" r:id="rId33"/>
    <p:sldId id="271" r:id="rId34"/>
    <p:sldId id="27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4" d="100"/>
          <a:sy n="114" d="100"/>
        </p:scale>
        <p:origin x="-918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082230A0-1FAB-4016-8AD7-BA5A6530F61D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1D1E948-B79D-43D3-85FB-6C0825AF9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30A0-1FAB-4016-8AD7-BA5A6530F61D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E948-B79D-43D3-85FB-6C0825AF9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30A0-1FAB-4016-8AD7-BA5A6530F61D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E948-B79D-43D3-85FB-6C0825AF9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82230A0-1FAB-4016-8AD7-BA5A6530F61D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D1E948-B79D-43D3-85FB-6C0825AF95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82230A0-1FAB-4016-8AD7-BA5A6530F61D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1D1E948-B79D-43D3-85FB-6C0825AF9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30A0-1FAB-4016-8AD7-BA5A6530F61D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E948-B79D-43D3-85FB-6C0825AF95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30A0-1FAB-4016-8AD7-BA5A6530F61D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E948-B79D-43D3-85FB-6C0825AF95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82230A0-1FAB-4016-8AD7-BA5A6530F61D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D1E948-B79D-43D3-85FB-6C0825AF95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230A0-1FAB-4016-8AD7-BA5A6530F61D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1E948-B79D-43D3-85FB-6C0825AF9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082230A0-1FAB-4016-8AD7-BA5A6530F61D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11D1E948-B79D-43D3-85FB-6C0825AF95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82230A0-1FAB-4016-8AD7-BA5A6530F61D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1D1E948-B79D-43D3-85FB-6C0825AF958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082230A0-1FAB-4016-8AD7-BA5A6530F61D}" type="datetimeFigureOut">
              <a:rPr lang="ru-RU" smtClean="0"/>
              <a:pPr/>
              <a:t>16.12.2025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1D1E948-B79D-43D3-85FB-6C0825AF95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692696"/>
            <a:ext cx="6172200" cy="189436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«Сведения о медицинской организации»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Бадерко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Т.В. 2025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1107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строке 7 указывать участки по состоянию на конец отчетного года и созданные по причине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неукомплектованности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либо недостаточной укомплектованности медицинской организации, оказывающей первичную врачебную медико-санитарную помощь, или ее подразделений медицинскими работниками из числа врачей-терапевтов, врачей терапевтов-участковых, врачей-педиатров, врачей-педиатров участковых, врачей общей практики (семейных врачей), а также в случае их временного отсутствия и возложении на фельдшера отдельных врачебных функций.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Сверяется со штатами</a:t>
            </a:r>
          </a:p>
        </p:txBody>
      </p:sp>
    </p:spTree>
    <p:extLst>
      <p:ext uri="{BB962C8B-B14F-4D97-AF65-F5344CB8AC3E}">
        <p14:creationId xmlns:p14="http://schemas.microsoft.com/office/powerpoint/2010/main" val="218716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2100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908720"/>
            <a:ext cx="7467600" cy="552182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контакт пациента с врачом медицинской организации или подразделения, оказывающего медицинскую помощь в амбулаторных условиях по любому поводу с последующей записью в «Медицинской карте пациента, получающего медицинскую помощь в амбулаторных условиях» (форма № 025/у), включающей жалобы, анамнез, объективные данные, постановку диагноза: основного, фонового, конкурирующего и сопутствующих заболеваний, травм, отравлений с кодами их по МКБ-10, группу здоровья, назначенное лечение, обследование, а также результаты обследования и динамического наблюдения </a:t>
            </a:r>
          </a:p>
          <a:p>
            <a:pPr algn="just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повод визита пациента в поликлинику. </a:t>
            </a:r>
          </a:p>
          <a:p>
            <a:pPr algn="just"/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по поводу заболевания (диспансерное наблюдение, неотложное состояние и т.д.), с профилактической целью (медицинский осмотр, диспансеризация и т.д.)</a:t>
            </a:r>
          </a:p>
          <a:p>
            <a:pPr marL="0" indent="0" algn="just"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Обращение может состоять из одного или нескольких посещений пациента, в результате которых цель обращения достигнута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2478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подлежат учету как посещения врачей 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908720"/>
            <a:ext cx="7467600" cy="5565232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Случаи оказания медицинской помощи персоналом станций (отделений) скорой медицинской помощи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Обследования в рентгенологических кабинетах, лабораториях  и других вспомогательных отделениях (кабинетах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Случаи оказания медицинской помощи на занятиях физической культурой ,учебно-спортивных мероприятиях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Консультации, экспертизы, проводимые врачебными комиссиями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Посещения к врачам вспомогательных отделений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(кабинетов), за исключением случаев «ведения» пациента врачом данных отделений (кабинетов): назначение лечения с записью в первичной медицинской документации, контроль и динамика состояния пациента в процессе и после окончания курса проведенного лечения (лучевого, физиотерапевтического и др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.),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Телемедицинские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указываются в таблице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7004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just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школ здоровья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которая указывается в таблице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4809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8876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2074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Посещения по цели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340768"/>
            <a:ext cx="8291264" cy="49685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 стрелкой 4"/>
          <p:cNvCxnSpPr/>
          <p:nvPr/>
        </p:nvCxnSpPr>
        <p:spPr>
          <a:xfrm>
            <a:off x="1475656" y="5013176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V="1">
            <a:off x="539552" y="4869160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427984" y="5301208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84370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2100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387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484784"/>
            <a:ext cx="7920880" cy="2474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83568" y="3933056"/>
            <a:ext cx="74888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строке 129 – общее число посещений, выполненных иностранцами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строке 129.1 включаются посещения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медицинских туристов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иностранцы, въехавшие в Российскую Федерацию в целях получения платных медицинских услуг с последующим выездом. Дополнительными признаками отнесения иностранца в качестве медицинского туриста может служить наличие оформленной деловой визы с целью лечения, а также приглашения на лечение от медицинской организации.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34082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2100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842493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67544" y="3995678"/>
            <a:ext cx="784887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Посещения к среднему медицинскому персоналу учитываются при условии осуществления самостоятельного амбулаторного приема (включая передвижные формы работы):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✓ фельдшерами,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✓ акушерками, в смотровых кабинетах, в кабинетах доврачебного приема, кабинетах (отделениях, пунктах) неотложной помощи.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732240" y="2204864"/>
            <a:ext cx="1622367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Стр. 2=2.2+2.3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2100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52275"/>
            <a:ext cx="7467600" cy="47694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9221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2105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4944995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17232" y="1196752"/>
            <a:ext cx="32312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№025-1/у «Талон пациента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…»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(цель):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заболеванию (кодыА00 - Т98) - 1,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неотложной форме - 1.1,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посещение - 1.2,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диспансерное наблюдение - 1.3,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дневной стационар - 1.4,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консультативный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 - 1.5,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направлению - 1.6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профилактическими и иными целями (кодыZ00 - Z99) - 2: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медицинский осмотр - 2.1,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диспансеризация и профилактический медицинский осмотр - 2.2,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комплексное обследование - 2.3,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паллиативная медицинская помощь - 2.4,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патронаж - 2.5,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 обстоятельства - 2.6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 flipV="1">
            <a:off x="4716016" y="2204864"/>
            <a:ext cx="86409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4716016" y="2456892"/>
            <a:ext cx="864096" cy="4680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4716016" y="2636912"/>
            <a:ext cx="86409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4716016" y="3429000"/>
            <a:ext cx="86409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Прямая со стрелкой 2048"/>
          <p:cNvCxnSpPr/>
          <p:nvPr/>
        </p:nvCxnSpPr>
        <p:spPr>
          <a:xfrm>
            <a:off x="4716016" y="3861048"/>
            <a:ext cx="86409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4" name="Прямая со стрелкой 2053"/>
          <p:cNvCxnSpPr/>
          <p:nvPr/>
        </p:nvCxnSpPr>
        <p:spPr>
          <a:xfrm>
            <a:off x="4716016" y="4005064"/>
            <a:ext cx="864096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6" name="Прямая со стрелкой 2055"/>
          <p:cNvCxnSpPr/>
          <p:nvPr/>
        </p:nvCxnSpPr>
        <p:spPr>
          <a:xfrm>
            <a:off x="4716016" y="4401108"/>
            <a:ext cx="864096" cy="3780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8" name="Прямая со стрелкой 2057"/>
          <p:cNvCxnSpPr/>
          <p:nvPr/>
        </p:nvCxnSpPr>
        <p:spPr>
          <a:xfrm>
            <a:off x="4716016" y="4581128"/>
            <a:ext cx="864096" cy="63907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0" name="Прямая со стрелкой 2059"/>
          <p:cNvCxnSpPr/>
          <p:nvPr/>
        </p:nvCxnSpPr>
        <p:spPr>
          <a:xfrm>
            <a:off x="4734227" y="4779150"/>
            <a:ext cx="864096" cy="66607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076346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467600" cy="634082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2105</a:t>
            </a: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6390"/>
            <a:ext cx="3960440" cy="4750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72000" y="1412776"/>
            <a:ext cx="3995936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строке 15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"мобильная медицинская бригада" указываются выполненные врачебные посещения бригадой, не оснащенной мобильным медицинским комплексом. </a:t>
            </a:r>
          </a:p>
          <a:p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строке 16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"мобильный медицинский комплекс" указываются посещения, выполненные мобильной медицинской бригадой с использованием мобильного медицинского комплекса</a:t>
            </a:r>
          </a:p>
          <a:p>
            <a:r>
              <a:rPr 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строка 12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«прочие» указываются посещения, выполненные врачом с профилактическими целями, не указанными выше. 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посещения контактных пациентов, 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посещения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беременных при нормальной беременности,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осмотры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спортсменов перед соревнованием и т.д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приложить пояснительную с расшифровкой по прочим!!!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42247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2105</a:t>
            </a: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08720"/>
            <a:ext cx="4474839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930727" y="1268760"/>
            <a:ext cx="377991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строку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«диспансеризация и профилактический медицинский осмотр» включаются посещения, выполненные в рамках проведения профилактических медицинских осмотров взрослых и детей, диспансеризации определенных групп взрослого населения, госслужащих и муниципальных служащих, а также детей-сирот.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Сверить с таблицей 2510!!!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строке </a:t>
            </a:r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«комплексный медицинский осмотр» указываются посещения в центры здоровья и посещения, выполненные в рамках комплексных обследований участников (инвалидов) Великой Отечественной войны (за исключением, выполненных в рамках диспансеризации определенных групп взрослого населения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4188163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1000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628801"/>
            <a:ext cx="7467600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55576" y="3933056"/>
            <a:ext cx="6984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приказа Министерства здравоохранения Забайкальского края №  157/ОД от 10.03.2025 года «Об утверждении перечня МО Забайкальского края, участвующих в проекте "Производительность труда»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2510*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84784"/>
            <a:ext cx="7992888" cy="3061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83568" y="4725144"/>
            <a:ext cx="784887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9 гр. 6 – сверить с данными таблицы 1003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5157191"/>
            <a:ext cx="75608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 030ПО и 030Д/с/о - сверить представленные значения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5805264"/>
            <a:ext cx="6052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* - включая сведения таблицы 2516 (разность строк 8 и 8.2)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2610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813690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436096" y="4869160"/>
            <a:ext cx="27145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Сопоставить с формой 19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4869160"/>
            <a:ext cx="26749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Сопоставить с табл. 1050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 стрелкой 7"/>
          <p:cNvCxnSpPr>
            <a:stCxn id="6" idx="0"/>
          </p:cNvCxnSpPr>
          <p:nvPr/>
        </p:nvCxnSpPr>
        <p:spPr>
          <a:xfrm flipV="1">
            <a:off x="2165066" y="2492896"/>
            <a:ext cx="1830870" cy="2376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>
            <a:stCxn id="5" idx="0"/>
          </p:cNvCxnSpPr>
          <p:nvPr/>
        </p:nvCxnSpPr>
        <p:spPr>
          <a:xfrm flipH="1" flipV="1">
            <a:off x="5220073" y="2924944"/>
            <a:ext cx="1573286" cy="19442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2611, 2650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00808"/>
            <a:ext cx="7467600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779529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3100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412776"/>
            <a:ext cx="799288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683568" y="4149080"/>
            <a:ext cx="77768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Койки, закрытые на ремонт более 6 месяцев  в число среднегодовых не входят, указываются койко-дни закрытия на ремонт (гр. 20)</a:t>
            </a:r>
          </a:p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приложить пояснительную!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5220072" y="2492896"/>
            <a:ext cx="0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3100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00808"/>
            <a:ext cx="7992888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39552" y="5373216"/>
            <a:ext cx="76328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сроке 81 Представить пояснительную записку с указанием профиля дополнительно развернутых коек!!!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89040"/>
            <a:ext cx="828092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3100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26044"/>
            <a:ext cx="7467600" cy="4821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26147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3100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в целом по МО или отдельным профилям койки более 350 дней и менее 280 –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пояснительная с указанием причин и планом принимаемых мер!!!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отчетом за 2025 год предоставить приказы об утверждении коечного фонда на 2026 год.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3101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772816"/>
            <a:ext cx="7992888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755576" y="3068960"/>
            <a:ext cx="69847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 туристы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—это иностранные граждане, путешествующие в другие страны специально для прохождения медицинского лечения, диагностики заболеваний, операций или реабилитационных процедур.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4806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556792"/>
            <a:ext cx="820891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39552" y="4149080"/>
            <a:ext cx="7848872" cy="2292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Процедуры (программы)вспомогательных репродуктивных технологий (оплачиваются в рамках тер. Программы ОМС и за счет личных средств граждан):</a:t>
            </a:r>
          </a:p>
          <a:p>
            <a:pPr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экстракорпоральное оплодотворение (ЭКО)</a:t>
            </a:r>
          </a:p>
          <a:p>
            <a:pPr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экстракорпоральное оплодотворение яйцеклетки путем инъекции сперматозоида в цитоплазму ооцита (ИКСИ)</a:t>
            </a:r>
          </a:p>
          <a:p>
            <a:pPr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рассечение оболочки эмбриона (вспомогательный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хетчинг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донорство спермы</a:t>
            </a:r>
          </a:p>
          <a:p>
            <a:pPr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донорство ооцитов</a:t>
            </a:r>
          </a:p>
          <a:p>
            <a:pPr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донорство эмбрионов</a:t>
            </a:r>
          </a:p>
          <a:p>
            <a:pPr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суррогатное материнство</a:t>
            </a:r>
          </a:p>
          <a:p>
            <a:pPr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криоконсервация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гамет, эмбрионов-</a:t>
            </a:r>
          </a:p>
          <a:p>
            <a:pPr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преимплантационное</a:t>
            </a: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генетическое тестирование</a:t>
            </a:r>
          </a:p>
          <a:p>
            <a:pPr>
              <a:buFontTx/>
              <a:buChar char="-"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операции по получению сперматозоидов для ИКСИ. </a:t>
            </a:r>
          </a:p>
          <a:p>
            <a:r>
              <a:rPr lang="ru-RU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Базовые программы ВРТ, т.е. программы, оплачиваемые в рамках тер. программы ОМС</a:t>
            </a:r>
            <a:endParaRPr lang="ru-RU" sz="1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4810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7467600" cy="2074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11560" y="3789040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Кабинетов указывается в амбулаторных и в стационарных условиях 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4810 Деятельность кабинетов «Школа для пациентов с сахарным диабетом»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обеспечивается врачами эндокринологами.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67600" cy="1080655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1001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5"/>
            <a:ext cx="8064896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187624" y="5229201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строки будут только в форме 30, в сельской форме нет новых строк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7467600" cy="1039091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4809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1"/>
            <a:ext cx="8064896" cy="288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04254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7004,7006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84784"/>
            <a:ext cx="6275040" cy="410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6732240" y="1916832"/>
            <a:ext cx="1907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«Количество проведенных консультаций» 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заполнит МО, которая консультировала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1.1 это консультации НМИЦ, строка будет пустой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8000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84784"/>
            <a:ext cx="8496944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8000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 9 заполняется из графы 3</a:t>
            </a: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графе 9 указываются здания, по результатам осмотра которых руководителем медицинской организации подготовлен документ (акт осмотра или служебная записка) с описанием выявленных дефектов, есть вывод о неудовлетворительном состоянии здания и, проводится комплексное обследование технического состояния здания «Уполномоченной организацией».</a:t>
            </a:r>
          </a:p>
          <a:p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строке 1.1. указываются </a:t>
            </a:r>
            <a:r>
              <a:rPr 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здания врачебных амбулаторий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(структурных подразделений)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1001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772816"/>
            <a:ext cx="7467600" cy="2088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619672" y="4398496"/>
            <a:ext cx="5238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Новые строки 116 и 117 в форме 30 и 30-село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1001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9"/>
            <a:ext cx="8280920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971600" y="3789039"/>
            <a:ext cx="6840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строках 42 или 43 указываются отделения и кабинеты медицинского психолога (если ведёт прием медицинский психолог);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строке 63 указываются отделения и кабинеты социально-психологической помощи, медико-психологической помощи и медико-социальной помощи 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заполняются в соответствии с формулировкой в штатном расписании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1006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40769"/>
            <a:ext cx="7467600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259632" y="5589240"/>
            <a:ext cx="63367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1006 и 1008 койки указываются на конец отчётного года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1050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12776"/>
            <a:ext cx="7931224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043608" y="4725144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1051 заполняется только по женщинам, которые прикреплены к женской консультации по данным медицинской организации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Определение лиц старше трудоспособного возраста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Возрастные границы, используемые при расчете численности населения старше трудоспособного возраста, определены в соответствии с приказом Росстата от 17 июня 2019 г. № 409 «Об утверждении методики определения возрастных групп населения» и составили: 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2025 году: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Мужчины – 63 года и более,</a:t>
            </a:r>
          </a:p>
          <a:p>
            <a:pPr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Женщины – 58 лет и более; </a:t>
            </a:r>
          </a:p>
          <a:p>
            <a:pPr algn="just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2026 и 2027 годах: мужчины – 64 года и более, женщины – 59 лет и более; в 2028 и последующие годы: мужчины – 65 лет и более, женщины – 60 лет и более.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7782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78098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30 Таблица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1107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534920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медицинских организациях могут быть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организованы участки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фельдшерский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случае возложения на фельдшера, акушера (акушерку) отдельных функций лечащего врача в порядке –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1300 взрослого населения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терапевтический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 том числе цеховой, малокомплектный (формируется из населения участка с недостаточной численностью принятого на обслуживание населения (сельские местности, районы Крайнего Севера и приравненной к ним местности, высокогорных, пустынных, безводных и других районах (местностях) с тяжелыми климатическими условиями, с длительной сезонной изоляцией, а также в местностях с низкой плотностью населения) с сохранением штатных должностей медицинских работников в полном объеме) –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1700 взрослого населения, в селе – 1300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врача общей практики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(семейного врача) (в том числе малокомплектный) –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1500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взр.нас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или 1200 </a:t>
            </a:r>
            <a:r>
              <a:rPr lang="ru-RU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.+дет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комплексный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(участок формируется из населения участка медицинской организации (малокомплектного терапевтического участка или малокомплектного участка врача общей практики (семейного врача) или населения, обслуживаемого врачом-терапевтом врачебной амбулатории, и населения, обслуживаемого фельдшерско-акушерскими пунктами, фельдшерскими пунктами, фельдшерскими здравпунктами) –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 чел и более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педиатрический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800 человек детского возраста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5318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320</TotalTime>
  <Words>1611</Words>
  <Application>Microsoft Office PowerPoint</Application>
  <PresentationFormat>Экран (4:3)</PresentationFormat>
  <Paragraphs>136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Эркер</vt:lpstr>
      <vt:lpstr>Форма 30 «Сведения о медицинской организации» </vt:lpstr>
      <vt:lpstr>Форма 30 Таблица 1000</vt:lpstr>
      <vt:lpstr>Форма 30 Таблица 1001</vt:lpstr>
      <vt:lpstr>Форма 30 Таблица 1001</vt:lpstr>
      <vt:lpstr>Форма 30 Таблица 1001</vt:lpstr>
      <vt:lpstr>Форма 30 Таблица 1006</vt:lpstr>
      <vt:lpstr>Форма 30 Таблица 1050</vt:lpstr>
      <vt:lpstr>Определение лиц старше трудоспособного возраста</vt:lpstr>
      <vt:lpstr>Форма 30 Таблица 1107</vt:lpstr>
      <vt:lpstr>Форма 30 Таблица 1107</vt:lpstr>
      <vt:lpstr>Форма 30 Таблица 2100</vt:lpstr>
      <vt:lpstr>Не подлежат учету как посещения врачей </vt:lpstr>
      <vt:lpstr>Посещения по цели </vt:lpstr>
      <vt:lpstr>Форма 30 Таблица 2100</vt:lpstr>
      <vt:lpstr>Форма 30 Таблица 2100</vt:lpstr>
      <vt:lpstr>Форма 30 Таблица 2100</vt:lpstr>
      <vt:lpstr>Форма 30 Таблица 2105</vt:lpstr>
      <vt:lpstr>Форма 30 Таблица 2105</vt:lpstr>
      <vt:lpstr>Форма 30 Таблица 2105</vt:lpstr>
      <vt:lpstr>Форма 30 Таблица 2510*</vt:lpstr>
      <vt:lpstr>Форма 30 Таблица 2610</vt:lpstr>
      <vt:lpstr>Форма 30 Таблицы 2611, 2650</vt:lpstr>
      <vt:lpstr>Форма 30 Таблица 3100</vt:lpstr>
      <vt:lpstr>Форма 30 Таблица 3100</vt:lpstr>
      <vt:lpstr>Форма 30 Таблица 3100</vt:lpstr>
      <vt:lpstr>Форма 30 Таблица 3100</vt:lpstr>
      <vt:lpstr>Форма 30 Таблица 3101</vt:lpstr>
      <vt:lpstr>Форма 30 Таблица 4806</vt:lpstr>
      <vt:lpstr>Форма 30 Таблица 4810</vt:lpstr>
      <vt:lpstr>Форма 30 Таблица 4809</vt:lpstr>
      <vt:lpstr>Форма 30 Таблица 7004,7006</vt:lpstr>
      <vt:lpstr>Форма 30 Таблица 8000</vt:lpstr>
      <vt:lpstr>Форма 30 Таблица 8000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Форма 30 «Сведения о медицинской организации»</dc:title>
  <dc:creator>Татьяна</dc:creator>
  <cp:lastModifiedBy>Анна Павловна Букреева</cp:lastModifiedBy>
  <cp:revision>37</cp:revision>
  <dcterms:created xsi:type="dcterms:W3CDTF">2025-12-12T09:43:07Z</dcterms:created>
  <dcterms:modified xsi:type="dcterms:W3CDTF">2025-12-16T06:59:29Z</dcterms:modified>
</cp:coreProperties>
</file>